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 id="2147483684" r:id="rId3"/>
  </p:sldMasterIdLst>
  <p:notesMasterIdLst>
    <p:notesMasterId r:id="rId12"/>
  </p:notesMasterIdLst>
  <p:handoutMasterIdLst>
    <p:handoutMasterId r:id="rId13"/>
  </p:handoutMasterIdLst>
  <p:sldIdLst>
    <p:sldId id="262" r:id="rId4"/>
    <p:sldId id="316" r:id="rId5"/>
    <p:sldId id="317" r:id="rId6"/>
    <p:sldId id="318" r:id="rId7"/>
    <p:sldId id="324" r:id="rId8"/>
    <p:sldId id="322" r:id="rId9"/>
    <p:sldId id="323" r:id="rId10"/>
    <p:sldId id="325" r:id="rId1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arlie williams" initials="cw" lastIdx="2" clrIdx="0">
    <p:extLst/>
  </p:cmAuthor>
  <p:cmAuthor id="2" name="Darryl Scott" initials="DS" lastIdx="13"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993" autoAdjust="0"/>
    <p:restoredTop sz="95309" autoAdjust="0"/>
  </p:normalViewPr>
  <p:slideViewPr>
    <p:cSldViewPr snapToGrid="0">
      <p:cViewPr varScale="1">
        <p:scale>
          <a:sx n="73" d="100"/>
          <a:sy n="73" d="100"/>
        </p:scale>
        <p:origin x="618" y="72"/>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372" cy="465774"/>
          </a:xfrm>
          <a:prstGeom prst="rect">
            <a:avLst/>
          </a:prstGeom>
        </p:spPr>
        <p:txBody>
          <a:bodyPr vert="horz" lIns="91650" tIns="45825" rIns="91650" bIns="45825" rtlCol="0"/>
          <a:lstStyle>
            <a:lvl1pPr algn="l">
              <a:defRPr sz="1200"/>
            </a:lvl1pPr>
          </a:lstStyle>
          <a:p>
            <a:endParaRPr lang="en-US"/>
          </a:p>
        </p:txBody>
      </p:sp>
      <p:sp>
        <p:nvSpPr>
          <p:cNvPr id="3" name="Date Placeholder 2"/>
          <p:cNvSpPr>
            <a:spLocks noGrp="1"/>
          </p:cNvSpPr>
          <p:nvPr>
            <p:ph type="dt" sz="quarter" idx="1"/>
          </p:nvPr>
        </p:nvSpPr>
        <p:spPr>
          <a:xfrm>
            <a:off x="3970436" y="0"/>
            <a:ext cx="3038372" cy="465774"/>
          </a:xfrm>
          <a:prstGeom prst="rect">
            <a:avLst/>
          </a:prstGeom>
        </p:spPr>
        <p:txBody>
          <a:bodyPr vert="horz" lIns="91650" tIns="45825" rIns="91650" bIns="45825" rtlCol="0"/>
          <a:lstStyle>
            <a:lvl1pPr algn="r">
              <a:defRPr sz="1200"/>
            </a:lvl1pPr>
          </a:lstStyle>
          <a:p>
            <a:fld id="{5BBFF460-6755-401E-AA6C-E4B4CE14B940}" type="datetimeFigureOut">
              <a:rPr lang="en-US" smtClean="0"/>
              <a:t>6/24/2019</a:t>
            </a:fld>
            <a:endParaRPr lang="en-US"/>
          </a:p>
        </p:txBody>
      </p:sp>
      <p:sp>
        <p:nvSpPr>
          <p:cNvPr id="4" name="Footer Placeholder 3"/>
          <p:cNvSpPr>
            <a:spLocks noGrp="1"/>
          </p:cNvSpPr>
          <p:nvPr>
            <p:ph type="ftr" sz="quarter" idx="2"/>
          </p:nvPr>
        </p:nvSpPr>
        <p:spPr>
          <a:xfrm>
            <a:off x="0" y="8830627"/>
            <a:ext cx="3038372" cy="465773"/>
          </a:xfrm>
          <a:prstGeom prst="rect">
            <a:avLst/>
          </a:prstGeom>
        </p:spPr>
        <p:txBody>
          <a:bodyPr vert="horz" lIns="91650" tIns="45825" rIns="91650" bIns="45825" rtlCol="0" anchor="b"/>
          <a:lstStyle>
            <a:lvl1pPr algn="l">
              <a:defRPr sz="1200"/>
            </a:lvl1pPr>
          </a:lstStyle>
          <a:p>
            <a:endParaRPr lang="en-US"/>
          </a:p>
        </p:txBody>
      </p:sp>
      <p:sp>
        <p:nvSpPr>
          <p:cNvPr id="5" name="Slide Number Placeholder 4"/>
          <p:cNvSpPr>
            <a:spLocks noGrp="1"/>
          </p:cNvSpPr>
          <p:nvPr>
            <p:ph type="sldNum" sz="quarter" idx="3"/>
          </p:nvPr>
        </p:nvSpPr>
        <p:spPr>
          <a:xfrm>
            <a:off x="3970436" y="8830627"/>
            <a:ext cx="3038372" cy="465773"/>
          </a:xfrm>
          <a:prstGeom prst="rect">
            <a:avLst/>
          </a:prstGeom>
        </p:spPr>
        <p:txBody>
          <a:bodyPr vert="horz" lIns="91650" tIns="45825" rIns="91650" bIns="45825" rtlCol="0" anchor="b"/>
          <a:lstStyle>
            <a:lvl1pPr algn="r">
              <a:defRPr sz="1200"/>
            </a:lvl1pPr>
          </a:lstStyle>
          <a:p>
            <a:fld id="{1C26A6FA-7C0B-4E5B-9ABA-281DF48C94D6}" type="slidenum">
              <a:rPr lang="en-US" smtClean="0"/>
              <a:t>‹#›</a:t>
            </a:fld>
            <a:endParaRPr lang="en-US"/>
          </a:p>
        </p:txBody>
      </p:sp>
    </p:spTree>
    <p:extLst>
      <p:ext uri="{BB962C8B-B14F-4D97-AF65-F5344CB8AC3E}">
        <p14:creationId xmlns:p14="http://schemas.microsoft.com/office/powerpoint/2010/main" val="19763185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2" tIns="46586" rIns="93172" bIns="46586"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2" tIns="46586" rIns="93172" bIns="46586" rtlCol="0"/>
          <a:lstStyle>
            <a:lvl1pPr algn="r">
              <a:defRPr sz="1200"/>
            </a:lvl1pPr>
          </a:lstStyle>
          <a:p>
            <a:fld id="{7EE7DFBF-009D-432F-AEF5-D73A661031E7}" type="datetimeFigureOut">
              <a:rPr lang="en-US" smtClean="0"/>
              <a:t>6/24/2019</a:t>
            </a:fld>
            <a:endParaRPr lang="en-US"/>
          </a:p>
        </p:txBody>
      </p:sp>
      <p:sp>
        <p:nvSpPr>
          <p:cNvPr id="4" name="Slide Image Placeholder 3"/>
          <p:cNvSpPr>
            <a:spLocks noGrp="1" noRot="1" noChangeAspect="1"/>
          </p:cNvSpPr>
          <p:nvPr>
            <p:ph type="sldImg" idx="2"/>
          </p:nvPr>
        </p:nvSpPr>
        <p:spPr>
          <a:xfrm>
            <a:off x="715963" y="1162050"/>
            <a:ext cx="5578475" cy="3138488"/>
          </a:xfrm>
          <a:prstGeom prst="rect">
            <a:avLst/>
          </a:prstGeom>
          <a:noFill/>
          <a:ln w="12700">
            <a:solidFill>
              <a:prstClr val="black"/>
            </a:solidFill>
          </a:ln>
        </p:spPr>
        <p:txBody>
          <a:bodyPr vert="horz" lIns="93172" tIns="46586" rIns="93172" bIns="46586"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2" tIns="46586" rIns="93172" bIns="4658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2" tIns="46586" rIns="93172" bIns="46586"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2" tIns="46586" rIns="93172" bIns="46586" rtlCol="0" anchor="b"/>
          <a:lstStyle>
            <a:lvl1pPr algn="r">
              <a:defRPr sz="1200"/>
            </a:lvl1pPr>
          </a:lstStyle>
          <a:p>
            <a:fld id="{56431966-4A50-405C-8F64-38CDE6F1F72E}" type="slidenum">
              <a:rPr lang="en-US" smtClean="0"/>
              <a:t>‹#›</a:t>
            </a:fld>
            <a:endParaRPr lang="en-US"/>
          </a:p>
        </p:txBody>
      </p:sp>
    </p:spTree>
    <p:extLst>
      <p:ext uri="{BB962C8B-B14F-4D97-AF65-F5344CB8AC3E}">
        <p14:creationId xmlns:p14="http://schemas.microsoft.com/office/powerpoint/2010/main" val="1635333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3.jp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noFill/>
          <a:ln>
            <a:noFill/>
          </a:ln>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a:noFill/>
          <a:ln>
            <a:noFill/>
          </a:ln>
        </p:spPr>
      </p:pic>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a:noFill/>
          <a:ln>
            <a:noFill/>
          </a:ln>
        </p:spPr>
      </p:pic>
      <p:sp>
        <p:nvSpPr>
          <p:cNvPr id="2" name="Title 1"/>
          <p:cNvSpPr>
            <a:spLocks noGrp="1"/>
          </p:cNvSpPr>
          <p:nvPr>
            <p:ph type="ctrTitle"/>
          </p:nvPr>
        </p:nvSpPr>
        <p:spPr>
          <a:xfrm>
            <a:off x="422561" y="3428999"/>
            <a:ext cx="5541511" cy="1589809"/>
          </a:xfrm>
          <a:prstGeom prst="rect">
            <a:avLst/>
          </a:prstGeom>
        </p:spPr>
        <p:txBody>
          <a:bodyPr anchor="ctr"/>
          <a:lstStyle>
            <a:lvl1pPr algn="l">
              <a:defRPr sz="3600" b="1">
                <a:solidFill>
                  <a:schemeClr val="bg1"/>
                </a:solidFill>
                <a:latin typeface="Trebuchet MS" panose="020B0603020202020204" pitchFamily="34" charset="0"/>
              </a:defRPr>
            </a:lvl1pPr>
          </a:lstStyle>
          <a:p>
            <a:r>
              <a:rPr lang="en-US" dirty="0"/>
              <a:t>Click to edit Master title style</a:t>
            </a:r>
          </a:p>
        </p:txBody>
      </p:sp>
      <p:sp>
        <p:nvSpPr>
          <p:cNvPr id="3" name="Subtitle 2"/>
          <p:cNvSpPr>
            <a:spLocks noGrp="1"/>
          </p:cNvSpPr>
          <p:nvPr>
            <p:ph type="subTitle" idx="1"/>
          </p:nvPr>
        </p:nvSpPr>
        <p:spPr>
          <a:xfrm>
            <a:off x="422561" y="5192910"/>
            <a:ext cx="5541511" cy="975878"/>
          </a:xfrm>
          <a:prstGeom prst="rect">
            <a:avLst/>
          </a:prstGeom>
        </p:spPr>
        <p:txBody>
          <a:bodyPr/>
          <a:lstStyle>
            <a:lvl1pPr marL="0" indent="0" algn="l">
              <a:buNone/>
              <a:defRPr sz="2400" i="1">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1" name="Picture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357875" y="614604"/>
            <a:ext cx="5446198" cy="2447158"/>
          </a:xfrm>
          <a:prstGeom prst="rect">
            <a:avLst/>
          </a:prstGeom>
        </p:spPr>
      </p:pic>
    </p:spTree>
    <p:extLst>
      <p:ext uri="{BB962C8B-B14F-4D97-AF65-F5344CB8AC3E}">
        <p14:creationId xmlns:p14="http://schemas.microsoft.com/office/powerpoint/2010/main" val="1911521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FACCD4E-98F7-4AD6-A886-6720E5712031}" type="datetimeFigureOut">
              <a:rPr lang="en-US" smtClean="0"/>
              <a:t>6/24/2019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59B431-6887-4335-B1A4-186493A6FA5F}" type="slidenum">
              <a:rPr lang="en-US" smtClean="0"/>
              <a:t>‹#›</a:t>
            </a:fld>
            <a:endParaRPr lang="en-US"/>
          </a:p>
        </p:txBody>
      </p:sp>
    </p:spTree>
    <p:extLst>
      <p:ext uri="{BB962C8B-B14F-4D97-AF65-F5344CB8AC3E}">
        <p14:creationId xmlns:p14="http://schemas.microsoft.com/office/powerpoint/2010/main" val="87230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FACCD4E-98F7-4AD6-A886-6720E5712031}" type="datetimeFigureOut">
              <a:rPr lang="en-US" smtClean="0"/>
              <a:t>6/24/2019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59B431-6887-4335-B1A4-186493A6FA5F}" type="slidenum">
              <a:rPr lang="en-US" smtClean="0"/>
              <a:t>‹#›</a:t>
            </a:fld>
            <a:endParaRPr lang="en-US"/>
          </a:p>
        </p:txBody>
      </p:sp>
    </p:spTree>
    <p:extLst>
      <p:ext uri="{BB962C8B-B14F-4D97-AF65-F5344CB8AC3E}">
        <p14:creationId xmlns:p14="http://schemas.microsoft.com/office/powerpoint/2010/main" val="22289161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ACCD4E-98F7-4AD6-A886-6720E5712031}" type="datetimeFigureOut">
              <a:rPr lang="en-US" smtClean="0"/>
              <a:t>6/24/2019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59B431-6887-4335-B1A4-186493A6FA5F}" type="slidenum">
              <a:rPr lang="en-US" smtClean="0"/>
              <a:t>‹#›</a:t>
            </a:fld>
            <a:endParaRPr lang="en-US"/>
          </a:p>
        </p:txBody>
      </p:sp>
    </p:spTree>
    <p:extLst>
      <p:ext uri="{BB962C8B-B14F-4D97-AF65-F5344CB8AC3E}">
        <p14:creationId xmlns:p14="http://schemas.microsoft.com/office/powerpoint/2010/main" val="26016732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ACCD4E-98F7-4AD6-A886-6720E5712031}" type="datetimeFigureOut">
              <a:rPr lang="en-US" smtClean="0"/>
              <a:t>6/24/2019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59B431-6887-4335-B1A4-186493A6FA5F}" type="slidenum">
              <a:rPr lang="en-US" smtClean="0"/>
              <a:t>‹#›</a:t>
            </a:fld>
            <a:endParaRPr lang="en-US"/>
          </a:p>
        </p:txBody>
      </p:sp>
    </p:spTree>
    <p:extLst>
      <p:ext uri="{BB962C8B-B14F-4D97-AF65-F5344CB8AC3E}">
        <p14:creationId xmlns:p14="http://schemas.microsoft.com/office/powerpoint/2010/main" val="24877399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noFill/>
          <a:ln>
            <a:noFill/>
          </a:ln>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a:noFill/>
          <a:ln>
            <a:noFill/>
          </a:ln>
        </p:spPr>
      </p:pic>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a:noFill/>
          <a:ln>
            <a:noFill/>
          </a:ln>
        </p:spPr>
      </p:pic>
      <p:sp>
        <p:nvSpPr>
          <p:cNvPr id="2" name="Title 1"/>
          <p:cNvSpPr>
            <a:spLocks noGrp="1"/>
          </p:cNvSpPr>
          <p:nvPr>
            <p:ph type="ctrTitle"/>
          </p:nvPr>
        </p:nvSpPr>
        <p:spPr>
          <a:xfrm>
            <a:off x="422561" y="3428999"/>
            <a:ext cx="5541511" cy="1589809"/>
          </a:xfrm>
          <a:prstGeom prst="rect">
            <a:avLst/>
          </a:prstGeom>
        </p:spPr>
        <p:txBody>
          <a:bodyPr anchor="ctr"/>
          <a:lstStyle>
            <a:lvl1pPr algn="l">
              <a:defRPr sz="3600" b="1">
                <a:solidFill>
                  <a:schemeClr val="bg1"/>
                </a:solidFill>
                <a:latin typeface="Trebuchet MS" panose="020B0603020202020204" pitchFamily="34" charset="0"/>
              </a:defRPr>
            </a:lvl1pPr>
          </a:lstStyle>
          <a:p>
            <a:r>
              <a:rPr lang="en-US" dirty="0"/>
              <a:t>Click to edit Master title style</a:t>
            </a:r>
          </a:p>
        </p:txBody>
      </p:sp>
      <p:sp>
        <p:nvSpPr>
          <p:cNvPr id="3" name="Subtitle 2"/>
          <p:cNvSpPr>
            <a:spLocks noGrp="1"/>
          </p:cNvSpPr>
          <p:nvPr>
            <p:ph type="subTitle" idx="1"/>
          </p:nvPr>
        </p:nvSpPr>
        <p:spPr>
          <a:xfrm>
            <a:off x="422561" y="5192910"/>
            <a:ext cx="5541511" cy="975878"/>
          </a:xfrm>
          <a:prstGeom prst="rect">
            <a:avLst/>
          </a:prstGeom>
        </p:spPr>
        <p:txBody>
          <a:bodyPr/>
          <a:lstStyle>
            <a:lvl1pPr marL="0" indent="0" algn="l">
              <a:buNone/>
              <a:defRPr sz="2400" i="1">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1" name="Picture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357875" y="614604"/>
            <a:ext cx="5446198" cy="2447158"/>
          </a:xfrm>
          <a:prstGeom prst="rect">
            <a:avLst/>
          </a:prstGeom>
        </p:spPr>
      </p:pic>
    </p:spTree>
    <p:extLst>
      <p:ext uri="{BB962C8B-B14F-4D97-AF65-F5344CB8AC3E}">
        <p14:creationId xmlns:p14="http://schemas.microsoft.com/office/powerpoint/2010/main" val="10388481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noFill/>
          <a:ln>
            <a:noFill/>
          </a:ln>
        </p:spPr>
      </p:pic>
      <p:sp>
        <p:nvSpPr>
          <p:cNvPr id="2" name="Title 1"/>
          <p:cNvSpPr>
            <a:spLocks noGrp="1"/>
          </p:cNvSpPr>
          <p:nvPr>
            <p:ph type="title"/>
          </p:nvPr>
        </p:nvSpPr>
        <p:spPr>
          <a:xfrm>
            <a:off x="2429301" y="211282"/>
            <a:ext cx="9381699" cy="1149841"/>
          </a:xfrm>
          <a:prstGeom prst="rect">
            <a:avLst/>
          </a:prstGeom>
        </p:spPr>
        <p:txBody>
          <a:bodyPr anchor="ctr"/>
          <a:lstStyle>
            <a:lvl1pPr>
              <a:defRPr sz="4000" b="1">
                <a:solidFill>
                  <a:schemeClr val="tx1"/>
                </a:solidFill>
                <a:latin typeface="Trebuchet MS" panose="020B0603020202020204" pitchFamily="34" charset="0"/>
              </a:defRPr>
            </a:lvl1pPr>
          </a:lstStyle>
          <a:p>
            <a:r>
              <a:rPr lang="en-US" dirty="0"/>
              <a:t>Click to edit Master title style</a:t>
            </a:r>
          </a:p>
        </p:txBody>
      </p:sp>
      <p:sp>
        <p:nvSpPr>
          <p:cNvPr id="3" name="Content Placeholder 2"/>
          <p:cNvSpPr>
            <a:spLocks noGrp="1"/>
          </p:cNvSpPr>
          <p:nvPr>
            <p:ph idx="1"/>
          </p:nvPr>
        </p:nvSpPr>
        <p:spPr>
          <a:xfrm>
            <a:off x="2429301" y="2002383"/>
            <a:ext cx="9381699" cy="4644075"/>
          </a:xfrm>
          <a:prstGeom prst="rect">
            <a:avLst/>
          </a:prstGeom>
        </p:spPr>
        <p:txBody>
          <a:bodyPr/>
          <a:lstStyle>
            <a:lvl1pPr marL="228600" indent="-228600">
              <a:buClr>
                <a:srgbClr val="8E2340"/>
              </a:buClr>
              <a:buSzPct val="120000"/>
              <a:buFont typeface="Wingdings" panose="05000000000000000000" pitchFamily="2" charset="2"/>
              <a:buChar char="§"/>
              <a:defRPr sz="2000" b="1">
                <a:latin typeface="Palatino Linotype" panose="02040502050505030304" pitchFamily="18" charset="0"/>
              </a:defRPr>
            </a:lvl1pPr>
            <a:lvl2pPr marL="514350" indent="-228600">
              <a:buClr>
                <a:srgbClr val="8E2340"/>
              </a:buClr>
              <a:buFont typeface="Calibri" panose="020F0502020204030204" pitchFamily="34" charset="0"/>
              <a:buChar char="–"/>
              <a:defRPr sz="1600">
                <a:latin typeface="Palatino Linotype" panose="02040502050505030304" pitchFamily="18" charset="0"/>
              </a:defRPr>
            </a:lvl2pPr>
            <a:lvl3pPr>
              <a:defRPr sz="1600"/>
            </a:lvl3pPr>
            <a:lvl4pPr>
              <a:defRPr sz="1600"/>
            </a:lvl4pPr>
            <a:lvl5pPr>
              <a:defRPr sz="1600"/>
            </a:lvl5pPr>
          </a:lstStyle>
          <a:p>
            <a:pPr lvl="0"/>
            <a:r>
              <a:rPr lang="en-US" dirty="0"/>
              <a:t>Click to edit Master text styles</a:t>
            </a:r>
          </a:p>
          <a:p>
            <a:pPr lvl="1"/>
            <a:r>
              <a:rPr lang="en-US" dirty="0"/>
              <a:t>Second level</a:t>
            </a:r>
          </a:p>
        </p:txBody>
      </p:sp>
      <p:sp>
        <p:nvSpPr>
          <p:cNvPr id="10" name="Rectangle 9"/>
          <p:cNvSpPr/>
          <p:nvPr userDrawn="1"/>
        </p:nvSpPr>
        <p:spPr>
          <a:xfrm>
            <a:off x="349953" y="1512992"/>
            <a:ext cx="11842929" cy="3375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12" name="TextBox 11"/>
          <p:cNvSpPr txBox="1"/>
          <p:nvPr userDrawn="1"/>
        </p:nvSpPr>
        <p:spPr>
          <a:xfrm>
            <a:off x="349953" y="6538912"/>
            <a:ext cx="1230923" cy="337524"/>
          </a:xfrm>
          <a:prstGeom prst="rect">
            <a:avLst/>
          </a:prstGeom>
          <a:noFill/>
        </p:spPr>
        <p:txBody>
          <a:bodyPr wrap="square" rtlCol="0" anchor="ctr">
            <a:noAutofit/>
          </a:bodyPr>
          <a:lstStyle/>
          <a:p>
            <a:pPr algn="l"/>
            <a:fld id="{09417B4F-BBF4-4D18-814D-E7299F70EDDC}" type="slidenum">
              <a:rPr lang="en-US" sz="1100" b="1" smtClean="0">
                <a:solidFill>
                  <a:schemeClr val="tx1"/>
                </a:solidFill>
              </a:rPr>
              <a:pPr algn="l"/>
              <a:t>‹#›</a:t>
            </a:fld>
            <a:endParaRPr lang="en-US" sz="1100" b="1" dirty="0">
              <a:solidFill>
                <a:schemeClr val="tx1"/>
              </a:solidFill>
            </a:endParaRP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9071" y="199833"/>
            <a:ext cx="1425138" cy="1216118"/>
          </a:xfrm>
          <a:prstGeom prst="rect">
            <a:avLst/>
          </a:prstGeom>
        </p:spPr>
      </p:pic>
      <p:sp>
        <p:nvSpPr>
          <p:cNvPr id="9" name="TextBox 8"/>
          <p:cNvSpPr txBox="1"/>
          <p:nvPr userDrawn="1"/>
        </p:nvSpPr>
        <p:spPr>
          <a:xfrm>
            <a:off x="197708" y="2503475"/>
            <a:ext cx="1894703" cy="1938992"/>
          </a:xfrm>
          <a:prstGeom prst="rect">
            <a:avLst/>
          </a:prstGeom>
          <a:noFill/>
        </p:spPr>
        <p:txBody>
          <a:bodyPr wrap="square" rtlCol="0">
            <a:spAutoFit/>
          </a:bodyPr>
          <a:lstStyle/>
          <a:p>
            <a:r>
              <a:rPr lang="en-US" sz="2400" b="1" i="1" dirty="0">
                <a:solidFill>
                  <a:prstClr val="white"/>
                </a:solidFill>
                <a:latin typeface="Trebuchet MS" panose="020B0603020202020204" pitchFamily="34" charset="0"/>
              </a:rPr>
              <a:t>BOLD.</a:t>
            </a:r>
          </a:p>
          <a:p>
            <a:endParaRPr lang="en-US" sz="2400" b="1" i="1" dirty="0">
              <a:solidFill>
                <a:prstClr val="white"/>
              </a:solidFill>
              <a:latin typeface="Trebuchet MS" panose="020B0603020202020204" pitchFamily="34" charset="0"/>
            </a:endParaRPr>
          </a:p>
          <a:p>
            <a:r>
              <a:rPr lang="en-US" sz="2400" b="1" i="1" dirty="0">
                <a:solidFill>
                  <a:prstClr val="white"/>
                </a:solidFill>
                <a:latin typeface="Trebuchet MS" panose="020B0603020202020204" pitchFamily="34" charset="0"/>
              </a:rPr>
              <a:t>SIMPLE.</a:t>
            </a:r>
          </a:p>
          <a:p>
            <a:endParaRPr lang="en-US" sz="2400" b="1" i="1" dirty="0">
              <a:solidFill>
                <a:prstClr val="white"/>
              </a:solidFill>
              <a:latin typeface="Trebuchet MS" panose="020B0603020202020204" pitchFamily="34" charset="0"/>
            </a:endParaRPr>
          </a:p>
          <a:p>
            <a:r>
              <a:rPr lang="en-US" sz="2400" b="1" i="1" dirty="0">
                <a:solidFill>
                  <a:prstClr val="white"/>
                </a:solidFill>
                <a:latin typeface="Trebuchet MS" panose="020B0603020202020204" pitchFamily="34" charset="0"/>
              </a:rPr>
              <a:t>EFFECTIVE.</a:t>
            </a:r>
          </a:p>
        </p:txBody>
      </p:sp>
    </p:spTree>
    <p:extLst>
      <p:ext uri="{BB962C8B-B14F-4D97-AF65-F5344CB8AC3E}">
        <p14:creationId xmlns:p14="http://schemas.microsoft.com/office/powerpoint/2010/main" val="39218091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reaker">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noFill/>
          <a:ln>
            <a:noFill/>
          </a:ln>
        </p:spPr>
      </p:pic>
      <p:sp>
        <p:nvSpPr>
          <p:cNvPr id="2" name="Title 1"/>
          <p:cNvSpPr>
            <a:spLocks noGrp="1"/>
          </p:cNvSpPr>
          <p:nvPr>
            <p:ph type="title"/>
          </p:nvPr>
        </p:nvSpPr>
        <p:spPr>
          <a:xfrm>
            <a:off x="2459781" y="3429000"/>
            <a:ext cx="9381699" cy="1149841"/>
          </a:xfrm>
          <a:prstGeom prst="rect">
            <a:avLst/>
          </a:prstGeom>
        </p:spPr>
        <p:txBody>
          <a:bodyPr anchor="ctr"/>
          <a:lstStyle>
            <a:lvl1pPr algn="ctr">
              <a:defRPr sz="4400" b="1">
                <a:solidFill>
                  <a:schemeClr val="tx1"/>
                </a:solidFill>
                <a:latin typeface="Palatino Linotype" panose="02040502050505030304" pitchFamily="18" charset="0"/>
              </a:defRPr>
            </a:lvl1pPr>
          </a:lstStyle>
          <a:p>
            <a:r>
              <a:rPr lang="en-US" dirty="0"/>
              <a:t>Click to edit Master title style</a:t>
            </a:r>
          </a:p>
        </p:txBody>
      </p:sp>
      <p:sp>
        <p:nvSpPr>
          <p:cNvPr id="10" name="Rectangle 9"/>
          <p:cNvSpPr/>
          <p:nvPr userDrawn="1"/>
        </p:nvSpPr>
        <p:spPr>
          <a:xfrm>
            <a:off x="349953" y="1512992"/>
            <a:ext cx="11842929" cy="3375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12" name="TextBox 11"/>
          <p:cNvSpPr txBox="1"/>
          <p:nvPr userDrawn="1"/>
        </p:nvSpPr>
        <p:spPr>
          <a:xfrm>
            <a:off x="349953" y="6538912"/>
            <a:ext cx="1230923" cy="337524"/>
          </a:xfrm>
          <a:prstGeom prst="rect">
            <a:avLst/>
          </a:prstGeom>
          <a:noFill/>
        </p:spPr>
        <p:txBody>
          <a:bodyPr wrap="square" rtlCol="0" anchor="ctr">
            <a:noAutofit/>
          </a:bodyPr>
          <a:lstStyle/>
          <a:p>
            <a:pPr algn="l"/>
            <a:fld id="{09417B4F-BBF4-4D18-814D-E7299F70EDDC}" type="slidenum">
              <a:rPr lang="en-US" sz="1100" b="1" smtClean="0">
                <a:solidFill>
                  <a:schemeClr val="tx1"/>
                </a:solidFill>
              </a:rPr>
              <a:pPr algn="l"/>
              <a:t>‹#›</a:t>
            </a:fld>
            <a:endParaRPr lang="en-US" sz="1100" b="1" dirty="0">
              <a:solidFill>
                <a:schemeClr val="tx1"/>
              </a:solidFill>
            </a:endParaRP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9071" y="199833"/>
            <a:ext cx="1425138" cy="1216118"/>
          </a:xfrm>
          <a:prstGeom prst="rect">
            <a:avLst/>
          </a:prstGeom>
        </p:spPr>
      </p:pic>
    </p:spTree>
    <p:extLst>
      <p:ext uri="{BB962C8B-B14F-4D97-AF65-F5344CB8AC3E}">
        <p14:creationId xmlns:p14="http://schemas.microsoft.com/office/powerpoint/2010/main" val="3919605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noFill/>
          <a:ln>
            <a:noFill/>
          </a:ln>
        </p:spPr>
      </p:pic>
      <p:sp>
        <p:nvSpPr>
          <p:cNvPr id="2" name="Title 1"/>
          <p:cNvSpPr>
            <a:spLocks noGrp="1"/>
          </p:cNvSpPr>
          <p:nvPr>
            <p:ph type="title" hasCustomPrompt="1"/>
          </p:nvPr>
        </p:nvSpPr>
        <p:spPr>
          <a:xfrm>
            <a:off x="2429301" y="211282"/>
            <a:ext cx="9381699" cy="1149841"/>
          </a:xfrm>
          <a:prstGeom prst="rect">
            <a:avLst/>
          </a:prstGeom>
        </p:spPr>
        <p:txBody>
          <a:bodyPr anchor="ctr"/>
          <a:lstStyle>
            <a:lvl1pPr>
              <a:defRPr sz="4000" b="1" baseline="0">
                <a:solidFill>
                  <a:schemeClr val="tx1"/>
                </a:solidFill>
                <a:latin typeface="Trebuchet MS" panose="020B0603020202020204" pitchFamily="34" charset="0"/>
              </a:defRPr>
            </a:lvl1pPr>
          </a:lstStyle>
          <a:p>
            <a:r>
              <a:rPr lang="en-US" dirty="0"/>
              <a:t>HQ’s IMCOM Acquisition Directorate Welcomes the Section 809 Panel</a:t>
            </a:r>
          </a:p>
        </p:txBody>
      </p:sp>
      <p:sp>
        <p:nvSpPr>
          <p:cNvPr id="3" name="Content Placeholder 2"/>
          <p:cNvSpPr>
            <a:spLocks noGrp="1"/>
          </p:cNvSpPr>
          <p:nvPr>
            <p:ph idx="1" hasCustomPrompt="1"/>
          </p:nvPr>
        </p:nvSpPr>
        <p:spPr>
          <a:xfrm>
            <a:off x="2451356" y="2063599"/>
            <a:ext cx="9381699" cy="4644075"/>
          </a:xfrm>
          <a:prstGeom prst="rect">
            <a:avLst/>
          </a:prstGeom>
        </p:spPr>
        <p:txBody>
          <a:bodyPr/>
          <a:lstStyle>
            <a:lvl1pPr marL="228600" indent="-228600">
              <a:buClr>
                <a:srgbClr val="8E2340"/>
              </a:buClr>
              <a:buSzPct val="120000"/>
              <a:buFont typeface="Wingdings" panose="05000000000000000000" pitchFamily="2" charset="2"/>
              <a:buChar char="§"/>
              <a:defRPr lang="en-US" sz="3600" smtClean="0">
                <a:effectLst/>
              </a:defRPr>
            </a:lvl1pPr>
            <a:lvl2pPr marL="571500" indent="-285750">
              <a:buClr>
                <a:srgbClr val="8E2340"/>
              </a:buClr>
              <a:buFont typeface="Wingdings" panose="05000000000000000000" pitchFamily="2" charset="2"/>
              <a:buChar char="§"/>
              <a:defRPr sz="1600" baseline="0">
                <a:latin typeface="Palatino Linotype" panose="02040502050505030304" pitchFamily="18" charset="0"/>
              </a:defRPr>
            </a:lvl2pPr>
            <a:lvl3pPr>
              <a:defRPr sz="1600"/>
            </a:lvl3pPr>
            <a:lvl4pPr>
              <a:defRPr sz="1600"/>
            </a:lvl4pPr>
            <a:lvl5pPr>
              <a:defRPr sz="1600"/>
            </a:lvl5pPr>
          </a:lstStyle>
          <a:p>
            <a:pPr lvl="0"/>
            <a:r>
              <a:rPr lang="en-US" dirty="0"/>
              <a:t>Agenda</a:t>
            </a:r>
          </a:p>
          <a:p>
            <a:pPr lvl="1"/>
            <a:r>
              <a:rPr lang="en-US" dirty="0"/>
              <a:t>809 Panel Overview &amp; Dynamic Marketplace</a:t>
            </a:r>
          </a:p>
          <a:p>
            <a:pPr lvl="1"/>
            <a:r>
              <a:rPr lang="en-US" dirty="0"/>
              <a:t>Small Business</a:t>
            </a:r>
          </a:p>
          <a:p>
            <a:pPr lvl="1"/>
            <a:r>
              <a:rPr lang="en-US" dirty="0"/>
              <a:t>Service Contracting</a:t>
            </a:r>
          </a:p>
          <a:p>
            <a:pPr lvl="1"/>
            <a:r>
              <a:rPr lang="en-US" dirty="0"/>
              <a:t>Workforce</a:t>
            </a:r>
          </a:p>
          <a:p>
            <a:pPr lvl="1"/>
            <a:r>
              <a:rPr lang="en-US" dirty="0"/>
              <a:t>IT Acquisition</a:t>
            </a:r>
          </a:p>
          <a:p>
            <a:pPr lvl="1"/>
            <a:r>
              <a:rPr lang="en-US" dirty="0"/>
              <a:t>Q&amp;A/ Discussion</a:t>
            </a:r>
          </a:p>
          <a:p>
            <a:pPr lvl="1"/>
            <a:endParaRPr lang="en-US" dirty="0"/>
          </a:p>
        </p:txBody>
      </p:sp>
      <p:sp>
        <p:nvSpPr>
          <p:cNvPr id="10" name="Rectangle 9"/>
          <p:cNvSpPr/>
          <p:nvPr userDrawn="1"/>
        </p:nvSpPr>
        <p:spPr>
          <a:xfrm>
            <a:off x="349953" y="1512992"/>
            <a:ext cx="11842929" cy="3375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12" name="TextBox 11"/>
          <p:cNvSpPr txBox="1"/>
          <p:nvPr userDrawn="1"/>
        </p:nvSpPr>
        <p:spPr>
          <a:xfrm>
            <a:off x="349953" y="6538912"/>
            <a:ext cx="1230923" cy="337524"/>
          </a:xfrm>
          <a:prstGeom prst="rect">
            <a:avLst/>
          </a:prstGeom>
          <a:noFill/>
        </p:spPr>
        <p:txBody>
          <a:bodyPr wrap="square" rtlCol="0" anchor="ctr">
            <a:noAutofit/>
          </a:bodyPr>
          <a:lstStyle/>
          <a:p>
            <a:pPr algn="l"/>
            <a:fld id="{09417B4F-BBF4-4D18-814D-E7299F70EDDC}" type="slidenum">
              <a:rPr lang="en-US" sz="1100" b="1" smtClean="0">
                <a:solidFill>
                  <a:schemeClr val="tx1"/>
                </a:solidFill>
              </a:rPr>
              <a:pPr algn="l"/>
              <a:t>‹#›</a:t>
            </a:fld>
            <a:endParaRPr lang="en-US" sz="1100" b="1" dirty="0">
              <a:solidFill>
                <a:schemeClr val="tx1"/>
              </a:solidFill>
            </a:endParaRP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9071" y="199833"/>
            <a:ext cx="1425138" cy="1216118"/>
          </a:xfrm>
          <a:prstGeom prst="rect">
            <a:avLst/>
          </a:prstGeom>
        </p:spPr>
      </p:pic>
      <p:sp>
        <p:nvSpPr>
          <p:cNvPr id="9" name="TextBox 8"/>
          <p:cNvSpPr txBox="1"/>
          <p:nvPr userDrawn="1"/>
        </p:nvSpPr>
        <p:spPr>
          <a:xfrm>
            <a:off x="197708" y="2503475"/>
            <a:ext cx="1894703" cy="1938992"/>
          </a:xfrm>
          <a:prstGeom prst="rect">
            <a:avLst/>
          </a:prstGeom>
          <a:noFill/>
        </p:spPr>
        <p:txBody>
          <a:bodyPr wrap="square" rtlCol="0">
            <a:spAutoFit/>
          </a:bodyPr>
          <a:lstStyle/>
          <a:p>
            <a:r>
              <a:rPr lang="en-US" sz="2400" b="1" i="1" dirty="0">
                <a:solidFill>
                  <a:prstClr val="white"/>
                </a:solidFill>
                <a:latin typeface="Trebuchet MS" panose="020B0603020202020204" pitchFamily="34" charset="0"/>
              </a:rPr>
              <a:t>BOLD.</a:t>
            </a:r>
          </a:p>
          <a:p>
            <a:endParaRPr lang="en-US" sz="2400" b="1" i="1" dirty="0">
              <a:solidFill>
                <a:prstClr val="white"/>
              </a:solidFill>
              <a:latin typeface="Trebuchet MS" panose="020B0603020202020204" pitchFamily="34" charset="0"/>
            </a:endParaRPr>
          </a:p>
          <a:p>
            <a:r>
              <a:rPr lang="en-US" sz="2400" b="1" i="1" dirty="0">
                <a:solidFill>
                  <a:prstClr val="white"/>
                </a:solidFill>
                <a:latin typeface="Trebuchet MS" panose="020B0603020202020204" pitchFamily="34" charset="0"/>
              </a:rPr>
              <a:t>SIMPLE.</a:t>
            </a:r>
          </a:p>
          <a:p>
            <a:endParaRPr lang="en-US" sz="2400" b="1" i="1" dirty="0">
              <a:solidFill>
                <a:prstClr val="white"/>
              </a:solidFill>
              <a:latin typeface="Trebuchet MS" panose="020B0603020202020204" pitchFamily="34" charset="0"/>
            </a:endParaRPr>
          </a:p>
          <a:p>
            <a:r>
              <a:rPr lang="en-US" sz="2400" b="1" i="1" dirty="0">
                <a:solidFill>
                  <a:prstClr val="white"/>
                </a:solidFill>
                <a:latin typeface="Trebuchet MS" panose="020B0603020202020204" pitchFamily="34" charset="0"/>
              </a:rPr>
              <a:t>EFFECTIVE.</a:t>
            </a:r>
          </a:p>
        </p:txBody>
      </p:sp>
    </p:spTree>
    <p:extLst>
      <p:ext uri="{BB962C8B-B14F-4D97-AF65-F5344CB8AC3E}">
        <p14:creationId xmlns:p14="http://schemas.microsoft.com/office/powerpoint/2010/main" val="2933667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FACCD4E-98F7-4AD6-A886-6720E5712031}" type="datetimeFigureOut">
              <a:rPr lang="en-US" smtClean="0"/>
              <a:t>6/24/2019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59B431-6887-4335-B1A4-186493A6FA5F}" type="slidenum">
              <a:rPr lang="en-US" smtClean="0"/>
              <a:t>‹#›</a:t>
            </a:fld>
            <a:endParaRPr lang="en-US"/>
          </a:p>
        </p:txBody>
      </p:sp>
    </p:spTree>
    <p:extLst>
      <p:ext uri="{BB962C8B-B14F-4D97-AF65-F5344CB8AC3E}">
        <p14:creationId xmlns:p14="http://schemas.microsoft.com/office/powerpoint/2010/main" val="343532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ACCD4E-98F7-4AD6-A886-6720E5712031}" type="datetimeFigureOut">
              <a:rPr lang="en-US" smtClean="0"/>
              <a:t>6/24/2019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59B431-6887-4335-B1A4-186493A6FA5F}" type="slidenum">
              <a:rPr lang="en-US" smtClean="0"/>
              <a:t>‹#›</a:t>
            </a:fld>
            <a:endParaRPr lang="en-US"/>
          </a:p>
        </p:txBody>
      </p:sp>
    </p:spTree>
    <p:extLst>
      <p:ext uri="{BB962C8B-B14F-4D97-AF65-F5344CB8AC3E}">
        <p14:creationId xmlns:p14="http://schemas.microsoft.com/office/powerpoint/2010/main" val="1349350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FACCD4E-98F7-4AD6-A886-6720E5712031}" type="datetimeFigureOut">
              <a:rPr lang="en-US" smtClean="0"/>
              <a:t>6/24/2019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59B431-6887-4335-B1A4-186493A6FA5F}" type="slidenum">
              <a:rPr lang="en-US" smtClean="0"/>
              <a:t>‹#›</a:t>
            </a:fld>
            <a:endParaRPr lang="en-US"/>
          </a:p>
        </p:txBody>
      </p:sp>
    </p:spTree>
    <p:extLst>
      <p:ext uri="{BB962C8B-B14F-4D97-AF65-F5344CB8AC3E}">
        <p14:creationId xmlns:p14="http://schemas.microsoft.com/office/powerpoint/2010/main" val="2901581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FACCD4E-98F7-4AD6-A886-6720E5712031}" type="datetimeFigureOut">
              <a:rPr lang="en-US" smtClean="0"/>
              <a:t>6/24/2019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59B431-6887-4335-B1A4-186493A6FA5F}" type="slidenum">
              <a:rPr lang="en-US" smtClean="0"/>
              <a:t>‹#›</a:t>
            </a:fld>
            <a:endParaRPr lang="en-US"/>
          </a:p>
        </p:txBody>
      </p:sp>
    </p:spTree>
    <p:extLst>
      <p:ext uri="{BB962C8B-B14F-4D97-AF65-F5344CB8AC3E}">
        <p14:creationId xmlns:p14="http://schemas.microsoft.com/office/powerpoint/2010/main" val="3628216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FACCD4E-98F7-4AD6-A886-6720E5712031}" type="datetimeFigureOut">
              <a:rPr lang="en-US" smtClean="0"/>
              <a:t>6/24/2019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59B431-6887-4335-B1A4-186493A6FA5F}" type="slidenum">
              <a:rPr lang="en-US" smtClean="0"/>
              <a:t>‹#›</a:t>
            </a:fld>
            <a:endParaRPr lang="en-US"/>
          </a:p>
        </p:txBody>
      </p:sp>
    </p:spTree>
    <p:extLst>
      <p:ext uri="{BB962C8B-B14F-4D97-AF65-F5344CB8AC3E}">
        <p14:creationId xmlns:p14="http://schemas.microsoft.com/office/powerpoint/2010/main" val="2762135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FACCD4E-98F7-4AD6-A886-6720E5712031}" type="datetimeFigureOut">
              <a:rPr lang="en-US" smtClean="0"/>
              <a:t>6/24/2019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59B431-6887-4335-B1A4-186493A6FA5F}" type="slidenum">
              <a:rPr lang="en-US" smtClean="0"/>
              <a:t>‹#›</a:t>
            </a:fld>
            <a:endParaRPr lang="en-US"/>
          </a:p>
        </p:txBody>
      </p:sp>
    </p:spTree>
    <p:extLst>
      <p:ext uri="{BB962C8B-B14F-4D97-AF65-F5344CB8AC3E}">
        <p14:creationId xmlns:p14="http://schemas.microsoft.com/office/powerpoint/2010/main" val="4273031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ACCD4E-98F7-4AD6-A886-6720E5712031}" type="datetimeFigureOut">
              <a:rPr lang="en-US" smtClean="0"/>
              <a:t>6/24/2019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59B431-6887-4335-B1A4-186493A6FA5F}" type="slidenum">
              <a:rPr lang="en-US" smtClean="0"/>
              <a:t>‹#›</a:t>
            </a:fld>
            <a:endParaRPr lang="en-US"/>
          </a:p>
        </p:txBody>
      </p:sp>
    </p:spTree>
    <p:extLst>
      <p:ext uri="{BB962C8B-B14F-4D97-AF65-F5344CB8AC3E}">
        <p14:creationId xmlns:p14="http://schemas.microsoft.com/office/powerpoint/2010/main" val="7228677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8845248"/>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ACCD4E-98F7-4AD6-A886-6720E5712031}" type="datetimeFigureOut">
              <a:rPr lang="en-US" smtClean="0"/>
              <a:t>6/24/2019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59B431-6887-4335-B1A4-186493A6FA5F}" type="slidenum">
              <a:rPr lang="en-US" smtClean="0"/>
              <a:t>‹#›</a:t>
            </a:fld>
            <a:endParaRPr lang="en-US"/>
          </a:p>
        </p:txBody>
      </p:sp>
    </p:spTree>
    <p:extLst>
      <p:ext uri="{BB962C8B-B14F-4D97-AF65-F5344CB8AC3E}">
        <p14:creationId xmlns:p14="http://schemas.microsoft.com/office/powerpoint/2010/main" val="1635763394"/>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254996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8"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561" y="3428999"/>
            <a:ext cx="8607139" cy="1589809"/>
          </a:xfrm>
        </p:spPr>
        <p:txBody>
          <a:bodyPr/>
          <a:lstStyle/>
          <a:p>
            <a:r>
              <a:rPr lang="en-US" dirty="0" smtClean="0"/>
              <a:t>Things </a:t>
            </a:r>
            <a:r>
              <a:rPr lang="en-US" dirty="0" smtClean="0"/>
              <a:t>You Can Do Now</a:t>
            </a:r>
            <a:endParaRPr lang="en-US" dirty="0"/>
          </a:p>
        </p:txBody>
      </p:sp>
    </p:spTree>
    <p:extLst>
      <p:ext uri="{BB962C8B-B14F-4D97-AF65-F5344CB8AC3E}">
        <p14:creationId xmlns:p14="http://schemas.microsoft.com/office/powerpoint/2010/main" val="1160146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Increase Use of Existing Commercial Buying Authorities</a:t>
            </a:r>
            <a:endParaRPr lang="en-US" sz="4800" dirty="0"/>
          </a:p>
        </p:txBody>
      </p:sp>
      <p:sp>
        <p:nvSpPr>
          <p:cNvPr id="3" name="Content Placeholder 2"/>
          <p:cNvSpPr>
            <a:spLocks noGrp="1"/>
          </p:cNvSpPr>
          <p:nvPr>
            <p:ph idx="1"/>
          </p:nvPr>
        </p:nvSpPr>
        <p:spPr>
          <a:xfrm>
            <a:off x="2377346" y="1898474"/>
            <a:ext cx="9686499" cy="4644075"/>
          </a:xfrm>
        </p:spPr>
        <p:txBody>
          <a:bodyPr/>
          <a:lstStyle/>
          <a:p>
            <a:r>
              <a:rPr lang="en-US" sz="2400" dirty="0"/>
              <a:t>Problem: </a:t>
            </a:r>
            <a:r>
              <a:rPr lang="en-US" sz="2400" b="0" dirty="0" smtClean="0"/>
              <a:t>Despite the original intent and </a:t>
            </a:r>
            <a:r>
              <a:rPr lang="en-US" sz="2400" b="0" dirty="0"/>
              <a:t>numerous revisions to statutes and regulations, selecting sources for commercial products </a:t>
            </a:r>
            <a:r>
              <a:rPr lang="en-US" sz="2400" b="0" dirty="0" smtClean="0"/>
              <a:t>and services </a:t>
            </a:r>
            <a:r>
              <a:rPr lang="en-US" sz="2400" b="0" dirty="0"/>
              <a:t>continues to take too long and involve unnecessarily complex </a:t>
            </a:r>
            <a:r>
              <a:rPr lang="en-US" sz="2400" b="0" dirty="0" smtClean="0"/>
              <a:t>procedures.</a:t>
            </a:r>
            <a:endParaRPr lang="en-US" sz="2400" b="0" dirty="0"/>
          </a:p>
          <a:p>
            <a:pPr lvl="1"/>
            <a:endParaRPr lang="en-US" sz="2000" dirty="0"/>
          </a:p>
          <a:p>
            <a:r>
              <a:rPr lang="en-US" sz="2400" dirty="0" smtClean="0"/>
              <a:t>What you can do now:</a:t>
            </a:r>
          </a:p>
          <a:p>
            <a:pPr lvl="1"/>
            <a:r>
              <a:rPr lang="en-US" sz="2000" dirty="0" smtClean="0"/>
              <a:t>Provide guidance on, and increase use of:</a:t>
            </a:r>
            <a:endParaRPr lang="en-US" sz="2000" dirty="0"/>
          </a:p>
          <a:p>
            <a:pPr lvl="2"/>
            <a:r>
              <a:rPr lang="en-US" sz="2000" dirty="0">
                <a:latin typeface="Palatino Linotype" panose="02040502050505030304" pitchFamily="18" charset="0"/>
              </a:rPr>
              <a:t>FAR Part 12 commercial</a:t>
            </a:r>
          </a:p>
          <a:p>
            <a:pPr lvl="2"/>
            <a:r>
              <a:rPr lang="en-US" sz="2000" dirty="0">
                <a:latin typeface="Palatino Linotype" panose="02040502050505030304" pitchFamily="18" charset="0"/>
              </a:rPr>
              <a:t>FAR Part 13 SAT (up to $250K)</a:t>
            </a:r>
          </a:p>
          <a:p>
            <a:pPr lvl="2"/>
            <a:r>
              <a:rPr lang="en-US" sz="2000" dirty="0">
                <a:latin typeface="Palatino Linotype" panose="02040502050505030304" pitchFamily="18" charset="0"/>
              </a:rPr>
              <a:t>FAR Subpart 13.5 (commercial up to $7M) </a:t>
            </a:r>
          </a:p>
          <a:p>
            <a:pPr lvl="1"/>
            <a:r>
              <a:rPr lang="en-US" sz="2000" dirty="0" smtClean="0"/>
              <a:t>Increase awareness of the speed and benefits of FAR 13.5 (can be used for services)</a:t>
            </a:r>
          </a:p>
          <a:p>
            <a:pPr lvl="1"/>
            <a:r>
              <a:rPr lang="en-US" sz="2000" dirty="0"/>
              <a:t>Use Simplified Acquisition Procedures (SAPs)</a:t>
            </a:r>
            <a:endParaRPr lang="en-US" sz="2000" dirty="0" smtClean="0"/>
          </a:p>
          <a:p>
            <a:pPr lvl="1"/>
            <a:r>
              <a:rPr lang="en-US" sz="2000" dirty="0" smtClean="0"/>
              <a:t>Establish more aggressive PALT standards for commercial buying</a:t>
            </a:r>
            <a:endParaRPr lang="en-US" sz="2000" dirty="0"/>
          </a:p>
        </p:txBody>
      </p:sp>
    </p:spTree>
    <p:extLst>
      <p:ext uri="{BB962C8B-B14F-4D97-AF65-F5344CB8AC3E}">
        <p14:creationId xmlns:p14="http://schemas.microsoft.com/office/powerpoint/2010/main" val="26123040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Increase Use of Fair Opportunity Procedures</a:t>
            </a:r>
            <a:endParaRPr lang="en-US" sz="4800" dirty="0"/>
          </a:p>
        </p:txBody>
      </p:sp>
      <p:sp>
        <p:nvSpPr>
          <p:cNvPr id="3" name="Content Placeholder 2"/>
          <p:cNvSpPr>
            <a:spLocks noGrp="1"/>
          </p:cNvSpPr>
          <p:nvPr>
            <p:ph idx="1"/>
          </p:nvPr>
        </p:nvSpPr>
        <p:spPr>
          <a:xfrm>
            <a:off x="2242263" y="1898474"/>
            <a:ext cx="9908173" cy="4644075"/>
          </a:xfrm>
        </p:spPr>
        <p:txBody>
          <a:bodyPr/>
          <a:lstStyle/>
          <a:p>
            <a:r>
              <a:rPr lang="en-US" sz="2400" dirty="0"/>
              <a:t>Problem</a:t>
            </a:r>
            <a:r>
              <a:rPr lang="en-US" sz="2400" dirty="0" smtClean="0"/>
              <a:t>: </a:t>
            </a:r>
            <a:r>
              <a:rPr lang="en-US" sz="2400" b="0" dirty="0" smtClean="0"/>
              <a:t>When </a:t>
            </a:r>
            <a:r>
              <a:rPr lang="en-US" sz="2400" b="0" dirty="0"/>
              <a:t>competing orders under </a:t>
            </a:r>
            <a:r>
              <a:rPr lang="en-US" sz="2400" b="0" dirty="0" smtClean="0"/>
              <a:t>IDIQ </a:t>
            </a:r>
            <a:r>
              <a:rPr lang="en-US" sz="2400" b="0" dirty="0"/>
              <a:t>contracts, contracting personnel frequently choose complex FAR 15.3 source selection procedures instead of the streamlined fair opportunity procedures in FAR 16.505(b) that are intended for these types of procurements. </a:t>
            </a:r>
            <a:endParaRPr lang="en-US" sz="2400" b="0" dirty="0" smtClean="0"/>
          </a:p>
          <a:p>
            <a:r>
              <a:rPr lang="en-US" sz="2400" dirty="0" smtClean="0"/>
              <a:t>This results in additional</a:t>
            </a:r>
            <a:r>
              <a:rPr lang="en-US" sz="2400" dirty="0"/>
              <a:t>, unnecessary steps in the </a:t>
            </a:r>
            <a:r>
              <a:rPr lang="en-US" sz="2400" dirty="0" smtClean="0"/>
              <a:t>processes that:</a:t>
            </a:r>
          </a:p>
          <a:p>
            <a:pPr lvl="1"/>
            <a:r>
              <a:rPr lang="en-US" sz="2000" dirty="0" smtClean="0">
                <a:latin typeface="Palatino Linotype" panose="02040502050505030304" pitchFamily="18" charset="0"/>
              </a:rPr>
              <a:t>Create </a:t>
            </a:r>
            <a:r>
              <a:rPr lang="en-US" sz="2000" dirty="0">
                <a:latin typeface="Palatino Linotype" panose="02040502050505030304" pitchFamily="18" charset="0"/>
              </a:rPr>
              <a:t>additional workload for both government and </a:t>
            </a:r>
            <a:r>
              <a:rPr lang="en-US" sz="2000" dirty="0" smtClean="0">
                <a:latin typeface="Palatino Linotype" panose="02040502050505030304" pitchFamily="18" charset="0"/>
              </a:rPr>
              <a:t>industry</a:t>
            </a:r>
            <a:endParaRPr lang="en-US" sz="2000" dirty="0">
              <a:latin typeface="Palatino Linotype" panose="02040502050505030304" pitchFamily="18" charset="0"/>
            </a:endParaRPr>
          </a:p>
          <a:p>
            <a:pPr lvl="1"/>
            <a:r>
              <a:rPr lang="en-US" sz="2000" dirty="0" smtClean="0">
                <a:latin typeface="Palatino Linotype" panose="02040502050505030304" pitchFamily="18" charset="0"/>
              </a:rPr>
              <a:t>Extend </a:t>
            </a:r>
            <a:r>
              <a:rPr lang="en-US" sz="2000" dirty="0">
                <a:latin typeface="Palatino Linotype" panose="02040502050505030304" pitchFamily="18" charset="0"/>
              </a:rPr>
              <a:t>the timeline to </a:t>
            </a:r>
            <a:r>
              <a:rPr lang="en-US" sz="2000" dirty="0" smtClean="0">
                <a:latin typeface="Palatino Linotype" panose="02040502050505030304" pitchFamily="18" charset="0"/>
              </a:rPr>
              <a:t>award</a:t>
            </a:r>
          </a:p>
          <a:p>
            <a:r>
              <a:rPr lang="en-US" sz="2400" dirty="0" smtClean="0"/>
              <a:t>What you can do now:</a:t>
            </a:r>
            <a:endParaRPr lang="en-US" sz="2400" dirty="0"/>
          </a:p>
          <a:p>
            <a:pPr lvl="1"/>
            <a:r>
              <a:rPr lang="en-US" sz="2000" dirty="0" smtClean="0"/>
              <a:t>Require </a:t>
            </a:r>
            <a:r>
              <a:rPr lang="en-US" sz="2000" dirty="0"/>
              <a:t>contracting officers to use </a:t>
            </a:r>
            <a:r>
              <a:rPr lang="en-US" sz="2000" dirty="0" smtClean="0"/>
              <a:t>FAR 16.5 streamlined </a:t>
            </a:r>
            <a:r>
              <a:rPr lang="en-US" sz="2000" dirty="0"/>
              <a:t>procedures when placing orders under multiple-award </a:t>
            </a:r>
            <a:r>
              <a:rPr lang="en-US" sz="2000" dirty="0" smtClean="0"/>
              <a:t>contracts (and seek approval otherwise)</a:t>
            </a:r>
          </a:p>
          <a:p>
            <a:pPr lvl="1"/>
            <a:r>
              <a:rPr lang="en-US" sz="2000" dirty="0" smtClean="0"/>
              <a:t>Train the workforce leveraging existing resources for best practices and techniques such as: </a:t>
            </a:r>
            <a:br>
              <a:rPr lang="en-US" sz="2000" dirty="0" smtClean="0"/>
            </a:br>
            <a:r>
              <a:rPr lang="en-US" sz="2000" dirty="0" smtClean="0"/>
              <a:t>Air </a:t>
            </a:r>
            <a:r>
              <a:rPr lang="en-US" sz="2000" dirty="0"/>
              <a:t>Force Materiel Command (</a:t>
            </a:r>
            <a:r>
              <a:rPr lang="en-US" sz="2000" dirty="0" smtClean="0"/>
              <a:t>AFMC) Guiding Principles for Fair Opportunity </a:t>
            </a:r>
          </a:p>
          <a:p>
            <a:pPr lvl="1"/>
            <a:r>
              <a:rPr lang="en-US" sz="2000" dirty="0" smtClean="0"/>
              <a:t>Use smaller, more frequent task orders (note: no GAO level protests under $25M)</a:t>
            </a:r>
            <a:endParaRPr lang="en-US" sz="2000" dirty="0"/>
          </a:p>
          <a:p>
            <a:pPr lvl="1"/>
            <a:endParaRPr lang="en-US" sz="2000" dirty="0" smtClean="0"/>
          </a:p>
        </p:txBody>
      </p:sp>
    </p:spTree>
    <p:extLst>
      <p:ext uri="{BB962C8B-B14F-4D97-AF65-F5344CB8AC3E}">
        <p14:creationId xmlns:p14="http://schemas.microsoft.com/office/powerpoint/2010/main" val="35721866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Enhance Debriefings</a:t>
            </a:r>
            <a:endParaRPr lang="en-US" sz="4800" dirty="0"/>
          </a:p>
        </p:txBody>
      </p:sp>
      <p:sp>
        <p:nvSpPr>
          <p:cNvPr id="3" name="Content Placeholder 2"/>
          <p:cNvSpPr>
            <a:spLocks noGrp="1"/>
          </p:cNvSpPr>
          <p:nvPr>
            <p:ph idx="1"/>
          </p:nvPr>
        </p:nvSpPr>
        <p:spPr>
          <a:xfrm>
            <a:off x="2377347" y="1898474"/>
            <a:ext cx="9433654" cy="4644075"/>
          </a:xfrm>
        </p:spPr>
        <p:txBody>
          <a:bodyPr/>
          <a:lstStyle/>
          <a:p>
            <a:r>
              <a:rPr lang="en-US" sz="2400" dirty="0" smtClean="0"/>
              <a:t>Problem: </a:t>
            </a:r>
            <a:r>
              <a:rPr lang="en-US" sz="2400" b="0" dirty="0" smtClean="0"/>
              <a:t>Many </a:t>
            </a:r>
            <a:r>
              <a:rPr lang="en-US" sz="2400" b="0" dirty="0"/>
              <a:t>DoD contracting </a:t>
            </a:r>
            <a:r>
              <a:rPr lang="en-US" sz="2400" b="0" dirty="0" smtClean="0"/>
              <a:t>activities </a:t>
            </a:r>
            <a:r>
              <a:rPr lang="en-US" sz="2400" b="0" dirty="0"/>
              <a:t>do not consider debriefings </a:t>
            </a:r>
            <a:r>
              <a:rPr lang="en-US" sz="2400" b="0" dirty="0" smtClean="0"/>
              <a:t>a </a:t>
            </a:r>
            <a:r>
              <a:rPr lang="en-US" sz="2400" b="0" dirty="0"/>
              <a:t>means </a:t>
            </a:r>
            <a:r>
              <a:rPr lang="en-US" sz="2400" b="0" dirty="0" smtClean="0"/>
              <a:t>to avoid protests and provide only the minimum required information. This results </a:t>
            </a:r>
            <a:r>
              <a:rPr lang="en-US" sz="2400" b="0" dirty="0"/>
              <a:t>in debriefings that </a:t>
            </a:r>
            <a:r>
              <a:rPr lang="en-US" sz="2400" b="0" dirty="0" smtClean="0"/>
              <a:t>can be:</a:t>
            </a:r>
          </a:p>
          <a:p>
            <a:pPr lvl="1"/>
            <a:r>
              <a:rPr lang="en-US" sz="2000" b="0" dirty="0" smtClean="0"/>
              <a:t>Adversarial</a:t>
            </a:r>
          </a:p>
          <a:p>
            <a:pPr lvl="1"/>
            <a:r>
              <a:rPr lang="en-US" sz="2000" b="0" dirty="0" smtClean="0"/>
              <a:t>Incomplete</a:t>
            </a:r>
          </a:p>
          <a:p>
            <a:pPr lvl="1"/>
            <a:r>
              <a:rPr lang="en-US" sz="2000" b="0" dirty="0" smtClean="0"/>
              <a:t>Insufficient </a:t>
            </a:r>
            <a:r>
              <a:rPr lang="en-US" sz="2000" b="0" dirty="0"/>
              <a:t>for informing unsuccessful </a:t>
            </a:r>
            <a:r>
              <a:rPr lang="en-US" sz="2000" b="0" dirty="0" err="1"/>
              <a:t>offerors</a:t>
            </a:r>
            <a:r>
              <a:rPr lang="en-US" sz="2000" b="0" dirty="0"/>
              <a:t> of the government’s rationale for </a:t>
            </a:r>
            <a:r>
              <a:rPr lang="en-US" sz="2000" b="0" dirty="0" smtClean="0"/>
              <a:t>the award</a:t>
            </a:r>
            <a:endParaRPr lang="en-US" sz="2000" b="0" dirty="0"/>
          </a:p>
          <a:p>
            <a:r>
              <a:rPr lang="en-US" sz="2400" dirty="0"/>
              <a:t>What you can do now: </a:t>
            </a:r>
            <a:r>
              <a:rPr lang="en-US" sz="2400" b="0" dirty="0"/>
              <a:t>Provide as part of a debriefing, in all procurements where a debriefing is required, a redacted source selection decision document and the technical evaluation of the vendor receiving the debriefing</a:t>
            </a:r>
            <a:r>
              <a:rPr lang="en-US" sz="2400" b="0" dirty="0" smtClean="0"/>
              <a:t>.</a:t>
            </a:r>
            <a:endParaRPr lang="en-US" sz="2400" b="0" dirty="0"/>
          </a:p>
        </p:txBody>
      </p:sp>
    </p:spTree>
    <p:extLst>
      <p:ext uri="{BB962C8B-B14F-4D97-AF65-F5344CB8AC3E}">
        <p14:creationId xmlns:p14="http://schemas.microsoft.com/office/powerpoint/2010/main" val="39201454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Improve Government-Industry </a:t>
            </a:r>
            <a:br>
              <a:rPr lang="en-US" sz="4400" dirty="0" smtClean="0"/>
            </a:br>
            <a:r>
              <a:rPr lang="en-US" sz="4400" dirty="0" smtClean="0"/>
              <a:t>Interactions</a:t>
            </a:r>
            <a:endParaRPr lang="en-US" sz="4400" dirty="0"/>
          </a:p>
        </p:txBody>
      </p:sp>
      <p:sp>
        <p:nvSpPr>
          <p:cNvPr id="3" name="Content Placeholder 2"/>
          <p:cNvSpPr>
            <a:spLocks noGrp="1"/>
          </p:cNvSpPr>
          <p:nvPr>
            <p:ph idx="1"/>
          </p:nvPr>
        </p:nvSpPr>
        <p:spPr/>
        <p:txBody>
          <a:bodyPr/>
          <a:lstStyle/>
          <a:p>
            <a:r>
              <a:rPr lang="en-US" sz="2400" dirty="0"/>
              <a:t>Problem: </a:t>
            </a:r>
            <a:r>
              <a:rPr lang="en-US" sz="2400" b="0" dirty="0"/>
              <a:t>Despite attempts by </a:t>
            </a:r>
            <a:r>
              <a:rPr lang="en-US" sz="2400" b="0" dirty="0" err="1"/>
              <a:t>governmentwide</a:t>
            </a:r>
            <a:r>
              <a:rPr lang="en-US" sz="2400" b="0" dirty="0"/>
              <a:t> and DoD acquisition leaders since Congress passed the Federal Acquisition Streamlining Act of 1994 (FASA), DoD acquisition personnel and individuals in the marketplace have expressed concern about communicating with each other openly and frequently throughout the acquisition process, for fear of legal violations.</a:t>
            </a:r>
          </a:p>
          <a:p>
            <a:r>
              <a:rPr lang="en-US" sz="2400" dirty="0"/>
              <a:t>What you can do </a:t>
            </a:r>
            <a:r>
              <a:rPr lang="en-US" sz="2400" dirty="0" smtClean="0"/>
              <a:t>now:</a:t>
            </a:r>
          </a:p>
          <a:p>
            <a:pPr lvl="1"/>
            <a:r>
              <a:rPr lang="en-US" sz="2000" b="0" dirty="0" smtClean="0"/>
              <a:t>Ensure awareness of Myth-Busting series (#4 released April 2019) and implement the recommended practices</a:t>
            </a:r>
          </a:p>
          <a:p>
            <a:pPr lvl="1"/>
            <a:r>
              <a:rPr lang="en-US" sz="2000" b="0" dirty="0" smtClean="0"/>
              <a:t>Establish a market intelligence capability to enhance the government’s industry knowledge to become a smar</a:t>
            </a:r>
            <a:r>
              <a:rPr lang="en-US" sz="2000" dirty="0" smtClean="0"/>
              <a:t>t buyer</a:t>
            </a:r>
            <a:endParaRPr lang="en-US" sz="2000" b="0" dirty="0" smtClean="0"/>
          </a:p>
          <a:p>
            <a:pPr lvl="1"/>
            <a:r>
              <a:rPr lang="en-US" sz="2000" dirty="0" smtClean="0"/>
              <a:t>Conduct more robust </a:t>
            </a:r>
            <a:r>
              <a:rPr lang="en-US" sz="2000" b="0" dirty="0" smtClean="0"/>
              <a:t>market research (e.g., more one-on-ones, less reliance on RFIs)</a:t>
            </a:r>
          </a:p>
        </p:txBody>
      </p:sp>
    </p:spTree>
    <p:extLst>
      <p:ext uri="{BB962C8B-B14F-4D97-AF65-F5344CB8AC3E}">
        <p14:creationId xmlns:p14="http://schemas.microsoft.com/office/powerpoint/2010/main" val="34373406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Reduce Unnecessary Security Clearance Requirements</a:t>
            </a:r>
            <a:endParaRPr lang="en-US" sz="4800" dirty="0"/>
          </a:p>
        </p:txBody>
      </p:sp>
      <p:sp>
        <p:nvSpPr>
          <p:cNvPr id="3" name="Content Placeholder 2"/>
          <p:cNvSpPr>
            <a:spLocks noGrp="1"/>
          </p:cNvSpPr>
          <p:nvPr>
            <p:ph idx="1"/>
          </p:nvPr>
        </p:nvSpPr>
        <p:spPr>
          <a:xfrm>
            <a:off x="2377346" y="1898474"/>
            <a:ext cx="9686499" cy="4644075"/>
          </a:xfrm>
        </p:spPr>
        <p:txBody>
          <a:bodyPr/>
          <a:lstStyle/>
          <a:p>
            <a:r>
              <a:rPr lang="en-US" sz="2400" dirty="0" smtClean="0"/>
              <a:t>Problem: </a:t>
            </a:r>
            <a:r>
              <a:rPr lang="en-US" sz="2400" b="0" dirty="0" smtClean="0"/>
              <a:t>DoD </a:t>
            </a:r>
            <a:r>
              <a:rPr lang="en-US" sz="2400" b="0" dirty="0"/>
              <a:t>sometimes incorrectly applies security clearance and investigation requirements to unclassified </a:t>
            </a:r>
            <a:r>
              <a:rPr lang="en-US" sz="2400" b="0" dirty="0" smtClean="0"/>
              <a:t>contracts which:</a:t>
            </a:r>
          </a:p>
          <a:p>
            <a:pPr lvl="1"/>
            <a:r>
              <a:rPr lang="en-US" sz="2000" b="0" dirty="0" smtClean="0"/>
              <a:t>Reduces </a:t>
            </a:r>
            <a:r>
              <a:rPr lang="en-US" sz="2000" b="0" dirty="0"/>
              <a:t>the talent pool from which contractor companies can </a:t>
            </a:r>
            <a:r>
              <a:rPr lang="en-US" sz="2000" b="0" dirty="0" smtClean="0"/>
              <a:t>recruit</a:t>
            </a:r>
          </a:p>
          <a:p>
            <a:pPr lvl="1"/>
            <a:r>
              <a:rPr lang="en-US" sz="2000" b="0" dirty="0" smtClean="0"/>
              <a:t>Exacerbates </a:t>
            </a:r>
            <a:r>
              <a:rPr lang="en-US" sz="2000" b="0" dirty="0"/>
              <a:t>the substantial investigation </a:t>
            </a:r>
            <a:r>
              <a:rPr lang="en-US" sz="2000" b="0" dirty="0" smtClean="0"/>
              <a:t>backlog  </a:t>
            </a:r>
            <a:endParaRPr lang="en-US" sz="2000" b="0" dirty="0"/>
          </a:p>
          <a:p>
            <a:endParaRPr lang="en-US" sz="2400" dirty="0" smtClean="0"/>
          </a:p>
          <a:p>
            <a:r>
              <a:rPr lang="en-US" sz="2400" dirty="0" smtClean="0"/>
              <a:t>What you can do now: </a:t>
            </a:r>
          </a:p>
          <a:p>
            <a:pPr lvl="1"/>
            <a:r>
              <a:rPr lang="en-US" sz="2000" b="0" dirty="0" smtClean="0"/>
              <a:t>Ensure all security clearance requirements follow the need-to-know principle of the National Industrial Security Program </a:t>
            </a:r>
          </a:p>
          <a:p>
            <a:pPr lvl="1"/>
            <a:r>
              <a:rPr lang="en-US" sz="2000" dirty="0" smtClean="0"/>
              <a:t>Use </a:t>
            </a:r>
            <a:r>
              <a:rPr lang="en-US" sz="2000" b="0" dirty="0" smtClean="0"/>
              <a:t>role-based </a:t>
            </a:r>
            <a:r>
              <a:rPr lang="en-US" sz="2000" b="0" dirty="0"/>
              <a:t>planning to prevent unnecessary application of security clearance and investigation requirements to </a:t>
            </a:r>
            <a:r>
              <a:rPr lang="en-US" sz="2000" b="0" dirty="0" smtClean="0"/>
              <a:t>contracts (DD 254)</a:t>
            </a:r>
            <a:endParaRPr lang="en-US" sz="2000" b="0" dirty="0"/>
          </a:p>
        </p:txBody>
      </p:sp>
    </p:spTree>
    <p:extLst>
      <p:ext uri="{BB962C8B-B14F-4D97-AF65-F5344CB8AC3E}">
        <p14:creationId xmlns:p14="http://schemas.microsoft.com/office/powerpoint/2010/main" val="24095957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9301" y="211282"/>
            <a:ext cx="10574522" cy="1149841"/>
          </a:xfrm>
        </p:spPr>
        <p:txBody>
          <a:bodyPr/>
          <a:lstStyle/>
          <a:p>
            <a:r>
              <a:rPr lang="en-US" sz="4800" dirty="0" smtClean="0"/>
              <a:t>Optimize Acquisition of </a:t>
            </a:r>
            <a:br>
              <a:rPr lang="en-US" sz="4800" dirty="0" smtClean="0"/>
            </a:br>
            <a:r>
              <a:rPr lang="en-US" sz="4800" dirty="0" smtClean="0"/>
              <a:t>Consumption-based Solutions</a:t>
            </a:r>
            <a:endParaRPr lang="en-US" sz="4800" dirty="0"/>
          </a:p>
        </p:txBody>
      </p:sp>
      <p:sp>
        <p:nvSpPr>
          <p:cNvPr id="3" name="Content Placeholder 2"/>
          <p:cNvSpPr>
            <a:spLocks noGrp="1"/>
          </p:cNvSpPr>
          <p:nvPr>
            <p:ph idx="1"/>
          </p:nvPr>
        </p:nvSpPr>
        <p:spPr>
          <a:xfrm>
            <a:off x="2377346" y="1951226"/>
            <a:ext cx="9686499" cy="4644075"/>
          </a:xfrm>
        </p:spPr>
        <p:txBody>
          <a:bodyPr/>
          <a:lstStyle/>
          <a:p>
            <a:r>
              <a:rPr lang="en-US" sz="1800" dirty="0" smtClean="0"/>
              <a:t>Problem: </a:t>
            </a:r>
            <a:r>
              <a:rPr lang="en-US" sz="1800" b="0" dirty="0" smtClean="0"/>
              <a:t>The </a:t>
            </a:r>
            <a:r>
              <a:rPr lang="en-US" sz="1800" b="0" dirty="0"/>
              <a:t>FAR unrealistically categorizes all purchases as either </a:t>
            </a:r>
            <a:r>
              <a:rPr lang="en-US" sz="1800" i="1" dirty="0"/>
              <a:t>supplies</a:t>
            </a:r>
            <a:r>
              <a:rPr lang="en-US" sz="1800" b="0" dirty="0"/>
              <a:t> or </a:t>
            </a:r>
            <a:r>
              <a:rPr lang="en-US" sz="1800" i="1" dirty="0"/>
              <a:t>services</a:t>
            </a:r>
            <a:r>
              <a:rPr lang="en-US" sz="1800" b="0" dirty="0"/>
              <a:t>, a decades old distinction </a:t>
            </a:r>
            <a:r>
              <a:rPr lang="en-US" sz="1800" b="0" dirty="0" smtClean="0"/>
              <a:t>that is </a:t>
            </a:r>
            <a:r>
              <a:rPr lang="en-US" sz="1800" b="0" dirty="0"/>
              <a:t>too rigid to effectively procure modern technology solutions with evolving delivery models. </a:t>
            </a:r>
          </a:p>
          <a:p>
            <a:r>
              <a:rPr lang="en-US" sz="1800" dirty="0" smtClean="0"/>
              <a:t>What you can do now:</a:t>
            </a:r>
            <a:endParaRPr lang="en-US" sz="1800" dirty="0"/>
          </a:p>
          <a:p>
            <a:pPr lvl="1"/>
            <a:r>
              <a:rPr lang="en-US" sz="1800" dirty="0" smtClean="0"/>
              <a:t>Use a FAR deviation to permit a new contract type called </a:t>
            </a:r>
            <a:r>
              <a:rPr lang="en-US" sz="1800" b="1" i="1" dirty="0" smtClean="0"/>
              <a:t>fixed-price resource units </a:t>
            </a:r>
            <a:r>
              <a:rPr lang="en-US" sz="1800" dirty="0" smtClean="0"/>
              <a:t>that:</a:t>
            </a:r>
          </a:p>
          <a:p>
            <a:pPr lvl="2"/>
            <a:r>
              <a:rPr lang="en-US" dirty="0">
                <a:latin typeface="Palatino Linotype" panose="02040502050505030304" pitchFamily="18" charset="0"/>
              </a:rPr>
              <a:t>Establishes a fixed price per unit of </a:t>
            </a:r>
            <a:r>
              <a:rPr lang="en-US" dirty="0" smtClean="0">
                <a:latin typeface="Palatino Linotype" panose="02040502050505030304" pitchFamily="18" charset="0"/>
              </a:rPr>
              <a:t>measure and captures commercial </a:t>
            </a:r>
            <a:r>
              <a:rPr lang="en-US" dirty="0">
                <a:latin typeface="Palatino Linotype" panose="02040502050505030304" pitchFamily="18" charset="0"/>
              </a:rPr>
              <a:t>price </a:t>
            </a:r>
            <a:r>
              <a:rPr lang="en-US" dirty="0" smtClean="0">
                <a:latin typeface="Palatino Linotype" panose="02040502050505030304" pitchFamily="18" charset="0"/>
              </a:rPr>
              <a:t>reductions</a:t>
            </a:r>
          </a:p>
          <a:p>
            <a:pPr lvl="2"/>
            <a:r>
              <a:rPr lang="en-US" dirty="0">
                <a:latin typeface="Palatino Linotype" panose="02040502050505030304" pitchFamily="18" charset="0"/>
              </a:rPr>
              <a:t>Sets a ceiling for the overall contract value against which consumption of individual resource line items will be </a:t>
            </a:r>
            <a:r>
              <a:rPr lang="en-US" dirty="0" smtClean="0">
                <a:latin typeface="Palatino Linotype" panose="02040502050505030304" pitchFamily="18" charset="0"/>
              </a:rPr>
              <a:t>charged</a:t>
            </a:r>
          </a:p>
          <a:p>
            <a:pPr lvl="2"/>
            <a:r>
              <a:rPr lang="en-US" dirty="0">
                <a:latin typeface="Palatino Linotype" panose="02040502050505030304" pitchFamily="18" charset="0"/>
              </a:rPr>
              <a:t>Can be incrementally </a:t>
            </a:r>
            <a:r>
              <a:rPr lang="en-US" dirty="0" smtClean="0">
                <a:latin typeface="Palatino Linotype" panose="02040502050505030304" pitchFamily="18" charset="0"/>
              </a:rPr>
              <a:t>funded</a:t>
            </a:r>
          </a:p>
          <a:p>
            <a:pPr lvl="2"/>
            <a:r>
              <a:rPr lang="en-US" dirty="0" smtClean="0">
                <a:latin typeface="Palatino Linotype" panose="02040502050505030304" pitchFamily="18" charset="0"/>
              </a:rPr>
              <a:t>Is paid in arrears based on actual consumption</a:t>
            </a:r>
          </a:p>
          <a:p>
            <a:pPr lvl="1"/>
            <a:r>
              <a:rPr lang="en-US" sz="1800" dirty="0"/>
              <a:t>Actively manage consumption using available vendor tools (e.g., </a:t>
            </a:r>
            <a:r>
              <a:rPr lang="en-US" sz="1800" dirty="0" smtClean="0"/>
              <a:t>set limits by user or group, contractor notify </a:t>
            </a:r>
            <a:r>
              <a:rPr lang="en-US" sz="1800" dirty="0"/>
              <a:t>the government when consumption reaches 75 percent and 90 percent of the </a:t>
            </a:r>
            <a:r>
              <a:rPr lang="en-US" sz="1800" dirty="0" smtClean="0"/>
              <a:t>contract funded amount)</a:t>
            </a:r>
          </a:p>
        </p:txBody>
      </p:sp>
    </p:spTree>
    <p:extLst>
      <p:ext uri="{BB962C8B-B14F-4D97-AF65-F5344CB8AC3E}">
        <p14:creationId xmlns:p14="http://schemas.microsoft.com/office/powerpoint/2010/main" val="25878240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Create direct contracts with independent consultants</a:t>
            </a:r>
            <a:endParaRPr lang="en-US" sz="4800" dirty="0"/>
          </a:p>
        </p:txBody>
      </p:sp>
      <p:sp>
        <p:nvSpPr>
          <p:cNvPr id="3" name="Content Placeholder 2"/>
          <p:cNvSpPr>
            <a:spLocks noGrp="1"/>
          </p:cNvSpPr>
          <p:nvPr>
            <p:ph idx="1"/>
          </p:nvPr>
        </p:nvSpPr>
        <p:spPr>
          <a:xfrm>
            <a:off x="2377346" y="1898474"/>
            <a:ext cx="9686499" cy="4644075"/>
          </a:xfrm>
        </p:spPr>
        <p:txBody>
          <a:bodyPr/>
          <a:lstStyle/>
          <a:p>
            <a:r>
              <a:rPr lang="en-US" sz="2400" dirty="0" smtClean="0"/>
              <a:t>Problem: </a:t>
            </a:r>
            <a:r>
              <a:rPr lang="en-US" sz="2400" b="0" dirty="0" smtClean="0"/>
              <a:t>Highly </a:t>
            </a:r>
            <a:r>
              <a:rPr lang="en-US" sz="2400" b="0" dirty="0"/>
              <a:t>qualified i</a:t>
            </a:r>
            <a:r>
              <a:rPr lang="en-US" sz="2400" b="0" dirty="0" smtClean="0"/>
              <a:t>ndependent consultants do not always want to become full-time employees or navigate the complexities of becoming a government contractor or subcontractor. These professionals often choose </a:t>
            </a:r>
            <a:r>
              <a:rPr lang="en-US" sz="2400" b="0" dirty="0"/>
              <a:t>to work as independent contractors in the gig </a:t>
            </a:r>
            <a:r>
              <a:rPr lang="en-US" sz="2400" b="0" dirty="0" smtClean="0"/>
              <a:t>economy, </a:t>
            </a:r>
            <a:r>
              <a:rPr lang="en-US" sz="2400" b="0" dirty="0"/>
              <a:t>finding work through online talent marketplaces.</a:t>
            </a:r>
            <a:endParaRPr lang="en-US" sz="2400" b="0" dirty="0" smtClean="0"/>
          </a:p>
          <a:p>
            <a:endParaRPr lang="en-US" sz="2400" dirty="0"/>
          </a:p>
          <a:p>
            <a:r>
              <a:rPr lang="en-US" sz="2400" dirty="0" smtClean="0"/>
              <a:t>What you can do now:</a:t>
            </a:r>
          </a:p>
          <a:p>
            <a:pPr lvl="1"/>
            <a:r>
              <a:rPr lang="en-US" sz="2000" dirty="0" smtClean="0"/>
              <a:t>Use FAR 13.5 for simplified commercial buying to create a very simple contract</a:t>
            </a:r>
          </a:p>
          <a:p>
            <a:pPr lvl="1"/>
            <a:r>
              <a:rPr lang="en-US" sz="2000" dirty="0" smtClean="0"/>
              <a:t>Leverage an existing talent marketplace (e.g., </a:t>
            </a:r>
            <a:r>
              <a:rPr lang="en-US" sz="2000" dirty="0" err="1" smtClean="0"/>
              <a:t>Upwork</a:t>
            </a:r>
            <a:r>
              <a:rPr lang="en-US" sz="2000" dirty="0" smtClean="0"/>
              <a:t>, </a:t>
            </a:r>
            <a:r>
              <a:rPr lang="en-US" sz="2000" dirty="0" err="1" smtClean="0"/>
              <a:t>GovFlex</a:t>
            </a:r>
            <a:r>
              <a:rPr lang="en-US" sz="2000" dirty="0" smtClean="0"/>
              <a:t>)</a:t>
            </a:r>
          </a:p>
          <a:p>
            <a:pPr lvl="1"/>
            <a:endParaRPr lang="en-US" sz="2000" dirty="0"/>
          </a:p>
        </p:txBody>
      </p:sp>
    </p:spTree>
    <p:extLst>
      <p:ext uri="{BB962C8B-B14F-4D97-AF65-F5344CB8AC3E}">
        <p14:creationId xmlns:p14="http://schemas.microsoft.com/office/powerpoint/2010/main" val="415612810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Custom 5">
      <a:dk1>
        <a:sysClr val="windowText" lastClr="000000"/>
      </a:dk1>
      <a:lt1>
        <a:sysClr val="window" lastClr="FFFFFF"/>
      </a:lt1>
      <a:dk2>
        <a:srgbClr val="44546A"/>
      </a:dk2>
      <a:lt2>
        <a:srgbClr val="E7E6E6"/>
      </a:lt2>
      <a:accent1>
        <a:srgbClr val="18428F"/>
      </a:accent1>
      <a:accent2>
        <a:srgbClr val="94003A"/>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Custom 5">
      <a:dk1>
        <a:sysClr val="windowText" lastClr="000000"/>
      </a:dk1>
      <a:lt1>
        <a:sysClr val="window" lastClr="FFFFFF"/>
      </a:lt1>
      <a:dk2>
        <a:srgbClr val="44546A"/>
      </a:dk2>
      <a:lt2>
        <a:srgbClr val="E7E6E6"/>
      </a:lt2>
      <a:accent1>
        <a:srgbClr val="18428F"/>
      </a:accent1>
      <a:accent2>
        <a:srgbClr val="94003A"/>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1784</TotalTime>
  <Words>718</Words>
  <Application>Microsoft Office PowerPoint</Application>
  <PresentationFormat>Widescreen</PresentationFormat>
  <Paragraphs>56</Paragraphs>
  <Slides>8</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8</vt:i4>
      </vt:variant>
    </vt:vector>
  </HeadingPairs>
  <TitlesOfParts>
    <vt:vector size="17" baseType="lpstr">
      <vt:lpstr>Arial</vt:lpstr>
      <vt:lpstr>Calibri</vt:lpstr>
      <vt:lpstr>Calibri Light</vt:lpstr>
      <vt:lpstr>Palatino Linotype</vt:lpstr>
      <vt:lpstr>Trebuchet MS</vt:lpstr>
      <vt:lpstr>Wingdings</vt:lpstr>
      <vt:lpstr>1_Office Theme</vt:lpstr>
      <vt:lpstr>Custom Design</vt:lpstr>
      <vt:lpstr>2_Office Theme</vt:lpstr>
      <vt:lpstr>Things You Can Do Now</vt:lpstr>
      <vt:lpstr>Increase Use of Existing Commercial Buying Authorities</vt:lpstr>
      <vt:lpstr>Increase Use of Fair Opportunity Procedures</vt:lpstr>
      <vt:lpstr>Enhance Debriefings</vt:lpstr>
      <vt:lpstr>Improve Government-Industry  Interactions</vt:lpstr>
      <vt:lpstr>Reduce Unnecessary Security Clearance Requirements</vt:lpstr>
      <vt:lpstr>Optimize Acquisition of  Consumption-based Solutions</vt:lpstr>
      <vt:lpstr>Create direct contracts with independent consultants</vt:lpstr>
    </vt:vector>
  </TitlesOfParts>
  <Company>Defense Acquisition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Team 6 Introduction: A Vision for Improving DoD IT Acquisition</dc:title>
  <dc:creator>snyder;jeanette.snyder@us.af.mil</dc:creator>
  <cp:lastModifiedBy>Asch, Lawrence A (Larry) CTR USARMY PEO EIS (USA)</cp:lastModifiedBy>
  <cp:revision>186</cp:revision>
  <cp:lastPrinted>2019-04-03T21:48:11Z</cp:lastPrinted>
  <dcterms:created xsi:type="dcterms:W3CDTF">2018-08-23T15:56:43Z</dcterms:created>
  <dcterms:modified xsi:type="dcterms:W3CDTF">2019-06-24T13:50:38Z</dcterms:modified>
</cp:coreProperties>
</file>